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9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1" r:id="rId10"/>
    <p:sldId id="264" r:id="rId11"/>
    <p:sldId id="267" r:id="rId12"/>
    <p:sldId id="268" r:id="rId13"/>
  </p:sldIdLst>
  <p:sldSz cx="18288000" cy="10287000"/>
  <p:notesSz cx="6858000" cy="9144000"/>
  <p:embeddedFontLst>
    <p:embeddedFont>
      <p:font typeface="Algerian" panose="04020705040A02060702" pitchFamily="82" charset="0"/>
      <p:regular r:id="rId15"/>
    </p:embeddedFont>
    <p:embeddedFont>
      <p:font typeface="DM Serif Display" pitchFamily="2" charset="0"/>
      <p:regular r:id="rId16"/>
    </p:embeddedFont>
    <p:embeddedFont>
      <p:font typeface="Modern No. 20" panose="02070704070505020303" pitchFamily="18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026" autoAdjust="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65EC6-6FAE-4654-A70B-12FEA1A9317C}" type="datetimeFigureOut">
              <a:rPr lang="en-IN" smtClean="0"/>
              <a:t>23-09-2025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D4726-0756-4D30-8C44-0F6AE8FD1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50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4726-0756-4D30-8C44-0F6AE8FD17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47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4C1E-45ED-25B5-1F3E-83277D0A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FE8CD9-66CE-2478-8C3B-FA8589F103E2}"/>
              </a:ext>
            </a:extLst>
          </p:cNvPr>
          <p:cNvGrpSpPr/>
          <p:nvPr/>
        </p:nvGrpSpPr>
        <p:grpSpPr>
          <a:xfrm>
            <a:off x="0" y="-209337"/>
            <a:ext cx="18321868" cy="10705674"/>
            <a:chOff x="-8920" y="-57150"/>
            <a:chExt cx="4825513" cy="28196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6E82AB-3059-69C5-4DD0-87B7C9B26EA2}"/>
                </a:ext>
              </a:extLst>
            </p:cNvPr>
            <p:cNvSpPr/>
            <p:nvPr/>
          </p:nvSpPr>
          <p:spPr>
            <a:xfrm>
              <a:off x="-8920" y="1115"/>
              <a:ext cx="4816592" cy="2761336"/>
            </a:xfrm>
            <a:custGeom>
              <a:avLst/>
              <a:gdLst/>
              <a:ahLst/>
              <a:cxnLst/>
              <a:rect l="l" t="t" r="r" b="b"/>
              <a:pathLst>
                <a:path w="4816592" h="2761336">
                  <a:moveTo>
                    <a:pt x="0" y="0"/>
                  </a:moveTo>
                  <a:lnTo>
                    <a:pt x="4816592" y="0"/>
                  </a:lnTo>
                  <a:lnTo>
                    <a:pt x="4816592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6">
                  <a:lumMod val="75000"/>
                </a:schemeClr>
              </a:solidFill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11942C-6AFC-A54C-45C4-B4E7EF19FBA6}"/>
                </a:ext>
              </a:extLst>
            </p:cNvPr>
            <p:cNvSpPr txBox="1"/>
            <p:nvPr/>
          </p:nvSpPr>
          <p:spPr>
            <a:xfrm>
              <a:off x="0" y="-57150"/>
              <a:ext cx="4816593" cy="2818486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45380CD-2526-7FA8-0249-C0BB1DBED648}"/>
              </a:ext>
            </a:extLst>
          </p:cNvPr>
          <p:cNvGrpSpPr/>
          <p:nvPr/>
        </p:nvGrpSpPr>
        <p:grpSpPr>
          <a:xfrm>
            <a:off x="33868" y="2249180"/>
            <a:ext cx="18271064" cy="5069068"/>
            <a:chOff x="0" y="-57150"/>
            <a:chExt cx="2529561" cy="133506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372DE0-6948-DA45-ED34-3237E6A4E6E0}"/>
                </a:ext>
              </a:extLst>
            </p:cNvPr>
            <p:cNvSpPr/>
            <p:nvPr/>
          </p:nvSpPr>
          <p:spPr>
            <a:xfrm>
              <a:off x="2344" y="131252"/>
              <a:ext cx="2527217" cy="1146661"/>
            </a:xfrm>
            <a:custGeom>
              <a:avLst/>
              <a:gdLst/>
              <a:ahLst/>
              <a:cxnLst/>
              <a:rect l="l" t="t" r="r" b="b"/>
              <a:pathLst>
                <a:path w="2527216" h="1146661">
                  <a:moveTo>
                    <a:pt x="0" y="0"/>
                  </a:moveTo>
                  <a:lnTo>
                    <a:pt x="2527216" y="0"/>
                  </a:lnTo>
                  <a:lnTo>
                    <a:pt x="2527216" y="1146661"/>
                  </a:lnTo>
                  <a:lnTo>
                    <a:pt x="0" y="11466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A863D6A-9BE9-B601-8436-6C1A27A087BD}"/>
                </a:ext>
              </a:extLst>
            </p:cNvPr>
            <p:cNvSpPr txBox="1"/>
            <p:nvPr/>
          </p:nvSpPr>
          <p:spPr>
            <a:xfrm>
              <a:off x="0" y="-57150"/>
              <a:ext cx="2527217" cy="120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C0531A-B2DD-DBFA-C923-623941DE3D36}"/>
              </a:ext>
            </a:extLst>
          </p:cNvPr>
          <p:cNvSpPr txBox="1"/>
          <p:nvPr/>
        </p:nvSpPr>
        <p:spPr>
          <a:xfrm>
            <a:off x="5786964" y="4305300"/>
            <a:ext cx="777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lgerian" panose="04020705040A02060702" pitchFamily="82" charset="0"/>
              </a:rPr>
              <a:t>MILESTONE - 3</a:t>
            </a:r>
          </a:p>
        </p:txBody>
      </p:sp>
    </p:spTree>
    <p:extLst>
      <p:ext uri="{BB962C8B-B14F-4D97-AF65-F5344CB8AC3E}">
        <p14:creationId xmlns:p14="http://schemas.microsoft.com/office/powerpoint/2010/main" val="240412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9CDC8-2972-3BC4-5548-4AD6F45A4B40}"/>
              </a:ext>
            </a:extLst>
          </p:cNvPr>
          <p:cNvSpPr txBox="1"/>
          <p:nvPr/>
        </p:nvSpPr>
        <p:spPr>
          <a:xfrm>
            <a:off x="2819400" y="-342900"/>
            <a:ext cx="11833058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48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 INSIGHTS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62B7B-7777-7421-97F3-1463BBB2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"/>
          <a:stretch>
            <a:fillRect/>
          </a:stretch>
        </p:blipFill>
        <p:spPr bwMode="auto">
          <a:xfrm>
            <a:off x="1371600" y="1007150"/>
            <a:ext cx="15849599" cy="92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1" y="37036"/>
            <a:ext cx="4610099" cy="10211864"/>
            <a:chOff x="0" y="0"/>
            <a:chExt cx="1558690" cy="2689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8690" cy="2689544"/>
            </a:xfrm>
            <a:custGeom>
              <a:avLst/>
              <a:gdLst/>
              <a:ahLst/>
              <a:cxnLst/>
              <a:rect l="l" t="t" r="r" b="b"/>
              <a:pathLst>
                <a:path w="1558690" h="2689544">
                  <a:moveTo>
                    <a:pt x="0" y="0"/>
                  </a:moveTo>
                  <a:lnTo>
                    <a:pt x="1558690" y="0"/>
                  </a:lnTo>
                  <a:lnTo>
                    <a:pt x="1558690" y="2689544"/>
                  </a:lnTo>
                  <a:lnTo>
                    <a:pt x="0" y="26895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8690" cy="27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276932" y="2620479"/>
            <a:ext cx="8237428" cy="608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Milestone 3 provides a comprehensive view of product performance by integrating sales, ratings, and sentiment into a single dashboard.</a:t>
            </a:r>
          </a:p>
          <a:p>
            <a:pPr marL="601980" lvl="1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1980" lvl="1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The analysis highlights both strong performers and products needing improvement, while slicers ensure dynamic exploration across regions, age groups, and customer segments.</a:t>
            </a:r>
          </a:p>
          <a:p>
            <a:pPr marL="601980" lvl="1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01980" lvl="1" indent="-342900">
              <a:lnSpc>
                <a:spcPts val="3359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Looking ahead, the project can be enhanced with feature-level sentiment analysis for taste, price, and packaging, predictive modeling to forecast product success, and competitor benchmarking to refine market strategy.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5280" y="536444"/>
            <a:ext cx="77497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A88463-ABBD-6529-4343-84068093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18" y="2211048"/>
            <a:ext cx="6632370" cy="54953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057341"/>
            <a:ext cx="18509213" cy="5163539"/>
            <a:chOff x="0" y="0"/>
            <a:chExt cx="4874854" cy="1359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4854" cy="1359944"/>
            </a:xfrm>
            <a:custGeom>
              <a:avLst/>
              <a:gdLst/>
              <a:ahLst/>
              <a:cxnLst/>
              <a:rect l="l" t="t" r="r" b="b"/>
              <a:pathLst>
                <a:path w="4874854" h="1359944">
                  <a:moveTo>
                    <a:pt x="0" y="0"/>
                  </a:moveTo>
                  <a:lnTo>
                    <a:pt x="4874854" y="0"/>
                  </a:lnTo>
                  <a:lnTo>
                    <a:pt x="4874854" y="1359944"/>
                  </a:lnTo>
                  <a:lnTo>
                    <a:pt x="0" y="13599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74854" cy="1417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52800" y="4553221"/>
            <a:ext cx="11049000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6700"/>
            <a:ext cx="18321868" cy="10705674"/>
            <a:chOff x="-8920" y="-57150"/>
            <a:chExt cx="4825513" cy="2819601"/>
          </a:xfrm>
        </p:grpSpPr>
        <p:sp>
          <p:nvSpPr>
            <p:cNvPr id="3" name="Freeform 3"/>
            <p:cNvSpPr/>
            <p:nvPr/>
          </p:nvSpPr>
          <p:spPr>
            <a:xfrm>
              <a:off x="-8920" y="1115"/>
              <a:ext cx="4816592" cy="2761336"/>
            </a:xfrm>
            <a:custGeom>
              <a:avLst/>
              <a:gdLst/>
              <a:ahLst/>
              <a:cxnLst/>
              <a:rect l="l" t="t" r="r" b="b"/>
              <a:pathLst>
                <a:path w="4816592" h="2761336">
                  <a:moveTo>
                    <a:pt x="0" y="0"/>
                  </a:moveTo>
                  <a:lnTo>
                    <a:pt x="4816592" y="0"/>
                  </a:lnTo>
                  <a:lnTo>
                    <a:pt x="4816592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6">
                  <a:lumMod val="75000"/>
                </a:scheme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818486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479" y="-38100"/>
            <a:ext cx="7762206" cy="10423824"/>
            <a:chOff x="0" y="0"/>
            <a:chExt cx="6350000" cy="8523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8523535"/>
            </a:xfrm>
            <a:custGeom>
              <a:avLst/>
              <a:gdLst/>
              <a:ahLst/>
              <a:cxnLst/>
              <a:rect l="l" t="t" r="r" b="b"/>
              <a:pathLst>
                <a:path w="6350000" h="8523535">
                  <a:moveTo>
                    <a:pt x="0" y="8091676"/>
                  </a:moveTo>
                  <a:lnTo>
                    <a:pt x="0" y="431859"/>
                  </a:lnTo>
                  <a:cubicBezTo>
                    <a:pt x="0" y="1932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194337"/>
                    <a:pt x="6350000" y="431859"/>
                  </a:cubicBezTo>
                  <a:lnTo>
                    <a:pt x="6350000" y="8091676"/>
                  </a:lnTo>
                  <a:cubicBezTo>
                    <a:pt x="6350000" y="8330335"/>
                    <a:pt x="6134100" y="8523535"/>
                    <a:pt x="5867400" y="8523535"/>
                  </a:cubicBezTo>
                  <a:lnTo>
                    <a:pt x="482600" y="8523535"/>
                  </a:lnTo>
                  <a:cubicBezTo>
                    <a:pt x="217170" y="8523535"/>
                    <a:pt x="0" y="8330335"/>
                    <a:pt x="0" y="8091676"/>
                  </a:cubicBezTo>
                  <a:close/>
                </a:path>
              </a:pathLst>
            </a:custGeom>
            <a:blipFill>
              <a:blip r:embed="rId2"/>
              <a:stretch>
                <a:fillRect t="-12243" b="-199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42685" y="2466171"/>
            <a:ext cx="10045316" cy="4353729"/>
            <a:chOff x="0" y="0"/>
            <a:chExt cx="2527217" cy="11466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7216" cy="1146661"/>
            </a:xfrm>
            <a:custGeom>
              <a:avLst/>
              <a:gdLst/>
              <a:ahLst/>
              <a:cxnLst/>
              <a:rect l="l" t="t" r="r" b="b"/>
              <a:pathLst>
                <a:path w="2527216" h="1146661">
                  <a:moveTo>
                    <a:pt x="0" y="0"/>
                  </a:moveTo>
                  <a:lnTo>
                    <a:pt x="2527216" y="0"/>
                  </a:lnTo>
                  <a:lnTo>
                    <a:pt x="2527216" y="1146661"/>
                  </a:lnTo>
                  <a:lnTo>
                    <a:pt x="0" y="11466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527217" cy="120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924800" y="2324100"/>
            <a:ext cx="10629618" cy="450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78" dirty="0">
                <a:solidFill>
                  <a:schemeClr val="bg1"/>
                </a:solidFill>
                <a:latin typeface="Modern No. 20" panose="02070704070505020303" pitchFamily="18" charset="0"/>
                <a:ea typeface="Playfair Display Italics"/>
                <a:cs typeface="Playfair Display Italics"/>
                <a:sym typeface="Playfair Display Italics"/>
              </a:rPr>
              <a:t>Food Brand Understand Customer Trends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3683" y="419100"/>
            <a:ext cx="6706317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Team 1</a:t>
            </a:r>
          </a:p>
        </p:txBody>
      </p:sp>
      <p:sp>
        <p:nvSpPr>
          <p:cNvPr id="19" name="자유형: 도형 49">
            <a:extLst>
              <a:ext uri="{FF2B5EF4-FFF2-40B4-BE49-F238E27FC236}">
                <a16:creationId xmlns:a16="http://schemas.microsoft.com/office/drawing/2014/main" id="{431DD4B3-45BC-E711-A9CE-C0E867E43C01}"/>
              </a:ext>
            </a:extLst>
          </p:cNvPr>
          <p:cNvSpPr/>
          <p:nvPr/>
        </p:nvSpPr>
        <p:spPr>
          <a:xfrm rot="1023001">
            <a:off x="15058522" y="212560"/>
            <a:ext cx="1023881" cy="914738"/>
          </a:xfrm>
          <a:custGeom>
            <a:avLst/>
            <a:gdLst>
              <a:gd name="connsiteX0" fmla="*/ 795754 w 1301876"/>
              <a:gd name="connsiteY0" fmla="*/ 799563 h 1442749"/>
              <a:gd name="connsiteX1" fmla="*/ 813062 w 1301876"/>
              <a:gd name="connsiteY1" fmla="*/ 858774 h 1442749"/>
              <a:gd name="connsiteX2" fmla="*/ 869758 w 1301876"/>
              <a:gd name="connsiteY2" fmla="*/ 788823 h 1442749"/>
              <a:gd name="connsiteX3" fmla="*/ 880054 w 1301876"/>
              <a:gd name="connsiteY3" fmla="*/ 780200 h 1442749"/>
              <a:gd name="connsiteX4" fmla="*/ 866242 w 1301876"/>
              <a:gd name="connsiteY4" fmla="*/ 787859 h 1442749"/>
              <a:gd name="connsiteX5" fmla="*/ 574482 w 1301876"/>
              <a:gd name="connsiteY5" fmla="*/ 846582 h 1442749"/>
              <a:gd name="connsiteX6" fmla="*/ 614179 w 1301876"/>
              <a:gd name="connsiteY6" fmla="*/ 883234 h 1442749"/>
              <a:gd name="connsiteX7" fmla="*/ 611934 w 1301876"/>
              <a:gd name="connsiteY7" fmla="*/ 840363 h 1442749"/>
              <a:gd name="connsiteX8" fmla="*/ 578568 w 1301876"/>
              <a:gd name="connsiteY8" fmla="*/ 5242 h 1442749"/>
              <a:gd name="connsiteX9" fmla="*/ 626672 w 1301876"/>
              <a:gd name="connsiteY9" fmla="*/ 0 h 1442749"/>
              <a:gd name="connsiteX10" fmla="*/ 795448 w 1301876"/>
              <a:gd name="connsiteY10" fmla="*/ 75585 h 1442749"/>
              <a:gd name="connsiteX11" fmla="*/ 808968 w 1301876"/>
              <a:gd name="connsiteY11" fmla="*/ 93300 h 1442749"/>
              <a:gd name="connsiteX12" fmla="*/ 837807 w 1301876"/>
              <a:gd name="connsiteY12" fmla="*/ 87825 h 1442749"/>
              <a:gd name="connsiteX13" fmla="*/ 989553 w 1301876"/>
              <a:gd name="connsiteY13" fmla="*/ 182414 h 1442749"/>
              <a:gd name="connsiteX14" fmla="*/ 995360 w 1301876"/>
              <a:gd name="connsiteY14" fmla="*/ 209462 h 1442749"/>
              <a:gd name="connsiteX15" fmla="*/ 1076294 w 1301876"/>
              <a:gd name="connsiteY15" fmla="*/ 224828 h 1442749"/>
              <a:gd name="connsiteX16" fmla="*/ 1233677 w 1301876"/>
              <a:gd name="connsiteY16" fmla="*/ 448113 h 1442749"/>
              <a:gd name="connsiteX17" fmla="*/ 1228442 w 1301876"/>
              <a:gd name="connsiteY17" fmla="*/ 496950 h 1442749"/>
              <a:gd name="connsiteX18" fmla="*/ 1214685 w 1301876"/>
              <a:gd name="connsiteY18" fmla="*/ 538627 h 1442749"/>
              <a:gd name="connsiteX19" fmla="*/ 1236885 w 1301876"/>
              <a:gd name="connsiteY19" fmla="*/ 550937 h 1442749"/>
              <a:gd name="connsiteX20" fmla="*/ 1301876 w 1301876"/>
              <a:gd name="connsiteY20" fmla="*/ 679974 h 1442749"/>
              <a:gd name="connsiteX21" fmla="*/ 1079985 w 1301876"/>
              <a:gd name="connsiteY21" fmla="*/ 862461 h 1442749"/>
              <a:gd name="connsiteX22" fmla="*/ 993615 w 1301876"/>
              <a:gd name="connsiteY22" fmla="*/ 848121 h 1442749"/>
              <a:gd name="connsiteX23" fmla="*/ 971782 w 1301876"/>
              <a:gd name="connsiteY23" fmla="*/ 836015 h 1442749"/>
              <a:gd name="connsiteX24" fmla="*/ 912783 w 1301876"/>
              <a:gd name="connsiteY24" fmla="*/ 895091 h 1442749"/>
              <a:gd name="connsiteX25" fmla="*/ 849757 w 1301876"/>
              <a:gd name="connsiteY25" fmla="*/ 993417 h 1442749"/>
              <a:gd name="connsiteX26" fmla="*/ 894692 w 1301876"/>
              <a:gd name="connsiteY26" fmla="*/ 990040 h 1442749"/>
              <a:gd name="connsiteX27" fmla="*/ 855151 w 1301876"/>
              <a:gd name="connsiteY27" fmla="*/ 1027571 h 1442749"/>
              <a:gd name="connsiteX28" fmla="*/ 896595 w 1301876"/>
              <a:gd name="connsiteY28" fmla="*/ 1213986 h 1442749"/>
              <a:gd name="connsiteX29" fmla="*/ 928677 w 1301876"/>
              <a:gd name="connsiteY29" fmla="*/ 1206567 h 1442749"/>
              <a:gd name="connsiteX30" fmla="*/ 921655 w 1301876"/>
              <a:gd name="connsiteY30" fmla="*/ 1369859 h 1442749"/>
              <a:gd name="connsiteX31" fmla="*/ 661895 w 1301876"/>
              <a:gd name="connsiteY31" fmla="*/ 1442749 h 1442749"/>
              <a:gd name="connsiteX32" fmla="*/ 581493 w 1301876"/>
              <a:gd name="connsiteY32" fmla="*/ 1287880 h 1442749"/>
              <a:gd name="connsiteX33" fmla="*/ 616489 w 1301876"/>
              <a:gd name="connsiteY33" fmla="*/ 1293115 h 1442749"/>
              <a:gd name="connsiteX34" fmla="*/ 529828 w 1301876"/>
              <a:gd name="connsiteY34" fmla="*/ 1065000 h 1442749"/>
              <a:gd name="connsiteX35" fmla="*/ 574961 w 1301876"/>
              <a:gd name="connsiteY35" fmla="*/ 1067773 h 1442749"/>
              <a:gd name="connsiteX36" fmla="*/ 467178 w 1301876"/>
              <a:gd name="connsiteY36" fmla="*/ 935765 h 1442749"/>
              <a:gd name="connsiteX37" fmla="*/ 442988 w 1301876"/>
              <a:gd name="connsiteY37" fmla="*/ 919320 h 1442749"/>
              <a:gd name="connsiteX38" fmla="*/ 418024 w 1301876"/>
              <a:gd name="connsiteY38" fmla="*/ 954139 h 1442749"/>
              <a:gd name="connsiteX39" fmla="*/ 277938 w 1301876"/>
              <a:gd name="connsiteY39" fmla="*/ 1008707 h 1442749"/>
              <a:gd name="connsiteX40" fmla="*/ 79826 w 1301876"/>
              <a:gd name="connsiteY40" fmla="*/ 822403 h 1442749"/>
              <a:gd name="connsiteX41" fmla="*/ 95394 w 1301876"/>
              <a:gd name="connsiteY41" fmla="*/ 749885 h 1442749"/>
              <a:gd name="connsiteX42" fmla="*/ 108283 w 1301876"/>
              <a:gd name="connsiteY42" fmla="*/ 731908 h 1442749"/>
              <a:gd name="connsiteX43" fmla="*/ 105235 w 1301876"/>
              <a:gd name="connsiteY43" fmla="*/ 730352 h 1442749"/>
              <a:gd name="connsiteX44" fmla="*/ 0 w 1301876"/>
              <a:gd name="connsiteY44" fmla="*/ 544228 h 1442749"/>
              <a:gd name="connsiteX45" fmla="*/ 190583 w 1301876"/>
              <a:gd name="connsiteY45" fmla="*/ 324329 h 1442749"/>
              <a:gd name="connsiteX46" fmla="*/ 196446 w 1301876"/>
              <a:gd name="connsiteY46" fmla="*/ 323773 h 1442749"/>
              <a:gd name="connsiteX47" fmla="*/ 200787 w 1301876"/>
              <a:gd name="connsiteY47" fmla="*/ 296771 h 1442749"/>
              <a:gd name="connsiteX48" fmla="*/ 335836 w 1301876"/>
              <a:gd name="connsiteY48" fmla="*/ 156697 h 1442749"/>
              <a:gd name="connsiteX49" fmla="*/ 416474 w 1301876"/>
              <a:gd name="connsiteY49" fmla="*/ 141388 h 1442749"/>
              <a:gd name="connsiteX50" fmla="*/ 428749 w 1301876"/>
              <a:gd name="connsiteY50" fmla="*/ 113779 h 1442749"/>
              <a:gd name="connsiteX51" fmla="*/ 533764 w 1301876"/>
              <a:gd name="connsiteY51" fmla="*/ 20280 h 1442749"/>
              <a:gd name="connsiteX52" fmla="*/ 578568 w 1301876"/>
              <a:gd name="connsiteY52" fmla="*/ 5242 h 144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01876" h="1442749">
                <a:moveTo>
                  <a:pt x="795754" y="799563"/>
                </a:moveTo>
                <a:lnTo>
                  <a:pt x="813062" y="858774"/>
                </a:lnTo>
                <a:cubicBezTo>
                  <a:pt x="833214" y="831262"/>
                  <a:pt x="849791" y="808657"/>
                  <a:pt x="869758" y="788823"/>
                </a:cubicBezTo>
                <a:lnTo>
                  <a:pt x="880054" y="780200"/>
                </a:lnTo>
                <a:lnTo>
                  <a:pt x="866242" y="787859"/>
                </a:lnTo>
                <a:close/>
                <a:moveTo>
                  <a:pt x="574482" y="846582"/>
                </a:moveTo>
                <a:lnTo>
                  <a:pt x="614179" y="883234"/>
                </a:lnTo>
                <a:lnTo>
                  <a:pt x="611934" y="840363"/>
                </a:lnTo>
                <a:close/>
                <a:moveTo>
                  <a:pt x="578568" y="5242"/>
                </a:moveTo>
                <a:cubicBezTo>
                  <a:pt x="594106" y="1805"/>
                  <a:pt x="610194" y="0"/>
                  <a:pt x="626672" y="0"/>
                </a:cubicBezTo>
                <a:cubicBezTo>
                  <a:pt x="692584" y="-1"/>
                  <a:pt x="752255" y="28884"/>
                  <a:pt x="795448" y="75585"/>
                </a:cubicBezTo>
                <a:lnTo>
                  <a:pt x="808968" y="93300"/>
                </a:lnTo>
                <a:lnTo>
                  <a:pt x="837807" y="87825"/>
                </a:lnTo>
                <a:cubicBezTo>
                  <a:pt x="906024" y="87825"/>
                  <a:pt x="964552" y="126828"/>
                  <a:pt x="989553" y="182414"/>
                </a:cubicBezTo>
                <a:lnTo>
                  <a:pt x="995360" y="209462"/>
                </a:lnTo>
                <a:lnTo>
                  <a:pt x="1076294" y="224828"/>
                </a:lnTo>
                <a:cubicBezTo>
                  <a:pt x="1168782" y="261615"/>
                  <a:pt x="1233678" y="347737"/>
                  <a:pt x="1233677" y="448113"/>
                </a:cubicBezTo>
                <a:cubicBezTo>
                  <a:pt x="1233677" y="464842"/>
                  <a:pt x="1231874" y="481176"/>
                  <a:pt x="1228442" y="496950"/>
                </a:cubicBezTo>
                <a:lnTo>
                  <a:pt x="1214685" y="538627"/>
                </a:lnTo>
                <a:lnTo>
                  <a:pt x="1236885" y="550937"/>
                </a:lnTo>
                <a:cubicBezTo>
                  <a:pt x="1277039" y="583960"/>
                  <a:pt x="1301876" y="629582"/>
                  <a:pt x="1301876" y="679974"/>
                </a:cubicBezTo>
                <a:cubicBezTo>
                  <a:pt x="1301876" y="780760"/>
                  <a:pt x="1202532" y="862462"/>
                  <a:pt x="1079985" y="862461"/>
                </a:cubicBezTo>
                <a:cubicBezTo>
                  <a:pt x="1049348" y="862461"/>
                  <a:pt x="1020162" y="857355"/>
                  <a:pt x="993615" y="848121"/>
                </a:cubicBezTo>
                <a:lnTo>
                  <a:pt x="971782" y="836015"/>
                </a:lnTo>
                <a:lnTo>
                  <a:pt x="912783" y="895091"/>
                </a:lnTo>
                <a:cubicBezTo>
                  <a:pt x="881422" y="934146"/>
                  <a:pt x="864274" y="970536"/>
                  <a:pt x="849757" y="993417"/>
                </a:cubicBezTo>
                <a:cubicBezTo>
                  <a:pt x="857669" y="995023"/>
                  <a:pt x="864757" y="988413"/>
                  <a:pt x="894692" y="990040"/>
                </a:cubicBezTo>
                <a:cubicBezTo>
                  <a:pt x="863168" y="1012692"/>
                  <a:pt x="871895" y="1023000"/>
                  <a:pt x="855151" y="1027571"/>
                </a:cubicBezTo>
                <a:lnTo>
                  <a:pt x="896595" y="1213986"/>
                </a:lnTo>
                <a:cubicBezTo>
                  <a:pt x="907289" y="1211513"/>
                  <a:pt x="911316" y="1209390"/>
                  <a:pt x="928677" y="1206567"/>
                </a:cubicBezTo>
                <a:cubicBezTo>
                  <a:pt x="906563" y="1273837"/>
                  <a:pt x="916957" y="1331136"/>
                  <a:pt x="921655" y="1369859"/>
                </a:cubicBezTo>
                <a:lnTo>
                  <a:pt x="661895" y="1442749"/>
                </a:lnTo>
                <a:cubicBezTo>
                  <a:pt x="638610" y="1365772"/>
                  <a:pt x="627896" y="1340830"/>
                  <a:pt x="581493" y="1287880"/>
                </a:cubicBezTo>
                <a:cubicBezTo>
                  <a:pt x="605576" y="1291462"/>
                  <a:pt x="605739" y="1288832"/>
                  <a:pt x="616489" y="1293115"/>
                </a:cubicBezTo>
                <a:cubicBezTo>
                  <a:pt x="601211" y="1219113"/>
                  <a:pt x="583600" y="1093324"/>
                  <a:pt x="529828" y="1065000"/>
                </a:cubicBezTo>
                <a:lnTo>
                  <a:pt x="574961" y="1067773"/>
                </a:lnTo>
                <a:cubicBezTo>
                  <a:pt x="569592" y="1034881"/>
                  <a:pt x="540329" y="989311"/>
                  <a:pt x="467178" y="935765"/>
                </a:cubicBezTo>
                <a:lnTo>
                  <a:pt x="442988" y="919320"/>
                </a:lnTo>
                <a:lnTo>
                  <a:pt x="418024" y="954139"/>
                </a:lnTo>
                <a:cubicBezTo>
                  <a:pt x="382173" y="987854"/>
                  <a:pt x="332645" y="1008706"/>
                  <a:pt x="277938" y="1008707"/>
                </a:cubicBezTo>
                <a:cubicBezTo>
                  <a:pt x="168524" y="1008707"/>
                  <a:pt x="79826" y="925296"/>
                  <a:pt x="79826" y="822403"/>
                </a:cubicBezTo>
                <a:cubicBezTo>
                  <a:pt x="79826" y="796680"/>
                  <a:pt x="85369" y="772174"/>
                  <a:pt x="95394" y="749885"/>
                </a:cubicBezTo>
                <a:lnTo>
                  <a:pt x="108283" y="731908"/>
                </a:lnTo>
                <a:lnTo>
                  <a:pt x="105235" y="730352"/>
                </a:lnTo>
                <a:cubicBezTo>
                  <a:pt x="41743" y="690015"/>
                  <a:pt x="0" y="621706"/>
                  <a:pt x="0" y="544228"/>
                </a:cubicBezTo>
                <a:cubicBezTo>
                  <a:pt x="1" y="435758"/>
                  <a:pt x="81818" y="345258"/>
                  <a:pt x="190583" y="324329"/>
                </a:cubicBezTo>
                <a:lnTo>
                  <a:pt x="196446" y="323773"/>
                </a:lnTo>
                <a:lnTo>
                  <a:pt x="200787" y="296771"/>
                </a:lnTo>
                <a:cubicBezTo>
                  <a:pt x="221710" y="233514"/>
                  <a:pt x="271585" y="182254"/>
                  <a:pt x="335836" y="156697"/>
                </a:cubicBezTo>
                <a:lnTo>
                  <a:pt x="416474" y="141388"/>
                </a:lnTo>
                <a:lnTo>
                  <a:pt x="428749" y="113779"/>
                </a:lnTo>
                <a:cubicBezTo>
                  <a:pt x="454486" y="72591"/>
                  <a:pt x="490930" y="39868"/>
                  <a:pt x="533764" y="20280"/>
                </a:cubicBezTo>
                <a:cubicBezTo>
                  <a:pt x="548042" y="13750"/>
                  <a:pt x="563030" y="8680"/>
                  <a:pt x="578568" y="524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9136"/>
            <a:ext cx="18288000" cy="10666136"/>
            <a:chOff x="0" y="-57150"/>
            <a:chExt cx="4816593" cy="2766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" y="-375786"/>
            <a:ext cx="6468503" cy="142759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449789" y="844072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0243309" y="-543591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589083" y="4533814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02. Parul Gautam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89083" y="5379451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03.  Varanasi Vinaykumar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44199" y="1496683"/>
            <a:ext cx="7756042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TEAM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9083" y="3738061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01.  Ganji Sindhu Priya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9083" y="6225088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04.  Rohan Raj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82727" y="310345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782727" y="8199019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4EF699-2FBF-5AC2-A31B-479C66EE6CB8}"/>
              </a:ext>
            </a:extLst>
          </p:cNvPr>
          <p:cNvSpPr txBox="1"/>
          <p:nvPr/>
        </p:nvSpPr>
        <p:spPr>
          <a:xfrm>
            <a:off x="7266452" y="7150009"/>
            <a:ext cx="7135348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Under the Guidance of </a:t>
            </a:r>
          </a:p>
          <a:p>
            <a:pPr algn="ctr">
              <a:lnSpc>
                <a:spcPts val="4759"/>
              </a:lnSpc>
            </a:pPr>
            <a:r>
              <a:rPr lang="en-US" sz="3600" b="1" dirty="0">
                <a:solidFill>
                  <a:srgbClr val="FFFF00"/>
                </a:solidFill>
                <a:latin typeface="Algerian" panose="04020705040A02060702" pitchFamily="82" charset="0"/>
                <a:ea typeface="Poppins"/>
                <a:cs typeface="Poppins"/>
                <a:sym typeface="Poppins"/>
              </a:rPr>
              <a:t>PAVITRA KANNAN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7CF26B-2CF9-C16C-33EC-D187C1635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6" y="1228676"/>
            <a:ext cx="7561641" cy="7561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921" y="0"/>
            <a:ext cx="4573928" cy="10287000"/>
            <a:chOff x="0" y="0"/>
            <a:chExt cx="120465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656" cy="2709333"/>
            </a:xfrm>
            <a:custGeom>
              <a:avLst/>
              <a:gdLst/>
              <a:ahLst/>
              <a:cxnLst/>
              <a:rect l="l" t="t" r="r" b="b"/>
              <a:pathLst>
                <a:path w="1204656" h="2709333">
                  <a:moveTo>
                    <a:pt x="0" y="0"/>
                  </a:moveTo>
                  <a:lnTo>
                    <a:pt x="1204656" y="0"/>
                  </a:lnTo>
                  <a:lnTo>
                    <a:pt x="12046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465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80389" y="604676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520315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1419" t="-39780" r="-8621" b="-4005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264416" y="3199649"/>
            <a:ext cx="8444724" cy="4344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Introduction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Project Overview</a:t>
            </a: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         -&gt; Key Features</a:t>
            </a: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         -&gt; Milestones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Conclusion</a:t>
            </a:r>
          </a:p>
          <a:p>
            <a:pPr algn="l">
              <a:lnSpc>
                <a:spcPts val="4936"/>
              </a:lnSpc>
            </a:pPr>
            <a:endParaRPr lang="en-US" sz="3525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4416" y="1121724"/>
            <a:ext cx="58600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24831" y="106142"/>
            <a:ext cx="92131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4832" y="2357555"/>
            <a:ext cx="8964768" cy="2157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Overview:</a:t>
            </a:r>
          </a:p>
          <a:p>
            <a:pPr lvl="1">
              <a:lnSpc>
                <a:spcPts val="3359"/>
              </a:lnSpc>
            </a:pPr>
            <a:r>
              <a:rPr lang="en-IN" sz="2800" dirty="0">
                <a:solidFill>
                  <a:schemeClr val="bg1"/>
                </a:solidFill>
              </a:rPr>
              <a:t>This project evaluates customer preferences by combining sales, ratings, and sentiment to generate actionable product insights.</a:t>
            </a:r>
          </a:p>
          <a:p>
            <a:pPr algn="l">
              <a:lnSpc>
                <a:spcPts val="3359"/>
              </a:lnSpc>
            </a:pPr>
            <a:endParaRPr lang="en-US" sz="24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9135" y="4380639"/>
            <a:ext cx="8772571" cy="2590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Core Functionalities</a:t>
            </a:r>
          </a:p>
          <a:p>
            <a:pPr lvl="1"/>
            <a:r>
              <a:rPr lang="en-US" sz="2800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IN" sz="2800" dirty="0">
                <a:solidFill>
                  <a:schemeClr val="bg1"/>
                </a:solidFill>
              </a:rPr>
              <a:t>Compare product categories by average ratings.</a:t>
            </a:r>
          </a:p>
          <a:p>
            <a:pPr lvl="1"/>
            <a:r>
              <a:rPr lang="en-IN" sz="2800" dirty="0">
                <a:solidFill>
                  <a:schemeClr val="bg1"/>
                </a:solidFill>
              </a:rPr>
              <a:t>Analyse sentiment distribution (Positive, Neutral, Negative).</a:t>
            </a:r>
          </a:p>
          <a:p>
            <a:pPr lvl="1"/>
            <a:r>
              <a:rPr lang="en-IN" sz="2800" dirty="0">
                <a:solidFill>
                  <a:schemeClr val="bg1"/>
                </a:solidFill>
              </a:rPr>
              <a:t>Perform sales vs rating correlation analysis.</a:t>
            </a:r>
          </a:p>
          <a:p>
            <a:pPr lvl="1"/>
            <a:r>
              <a:rPr lang="en-IN" sz="2800" dirty="0">
                <a:solidFill>
                  <a:schemeClr val="bg1"/>
                </a:solidFill>
              </a:rPr>
              <a:t>Consolidate results in a Product Performance Matrix.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99135" y="7228897"/>
            <a:ext cx="8772571" cy="1728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Outcomes</a:t>
            </a:r>
          </a:p>
          <a:p>
            <a:pPr lvl="1"/>
            <a:r>
              <a:rPr lang="en-IN" sz="2800" dirty="0">
                <a:solidFill>
                  <a:schemeClr val="bg1"/>
                </a:solidFill>
              </a:rPr>
              <a:t>Delivers a holistic view of product strengths and weaknesses, enabling data-driven decisions for improvement, promotion, and strategy.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16524" y="0"/>
            <a:ext cx="4573928" cy="10385724"/>
            <a:chOff x="0" y="0"/>
            <a:chExt cx="1204656" cy="3702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4656" cy="3702761"/>
            </a:xfrm>
            <a:custGeom>
              <a:avLst/>
              <a:gdLst/>
              <a:ahLst/>
              <a:cxnLst/>
              <a:rect l="l" t="t" r="r" b="b"/>
              <a:pathLst>
                <a:path w="1204656" h="3702761">
                  <a:moveTo>
                    <a:pt x="0" y="0"/>
                  </a:moveTo>
                  <a:lnTo>
                    <a:pt x="1204656" y="0"/>
                  </a:lnTo>
                  <a:lnTo>
                    <a:pt x="1204656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4656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80389" y="3545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680389" y="800280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A6D60C6A-71BA-1C2A-3E12-087937B0CBA0}"/>
              </a:ext>
            </a:extLst>
          </p:cNvPr>
          <p:cNvGrpSpPr/>
          <p:nvPr/>
        </p:nvGrpSpPr>
        <p:grpSpPr>
          <a:xfrm>
            <a:off x="592129" y="2259700"/>
            <a:ext cx="6022718" cy="5931800"/>
            <a:chOff x="0" y="0"/>
            <a:chExt cx="6350000" cy="634997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758A8E-6570-48EB-6641-475660AB426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09" t="-10338" r="-5456" b="-832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5668" y="-98726"/>
            <a:ext cx="3964932" cy="10484449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7686" y="1544776"/>
            <a:ext cx="4263402" cy="7467600"/>
          </a:xfrm>
          <a:custGeom>
            <a:avLst/>
            <a:gdLst/>
            <a:ahLst/>
            <a:cxnLst/>
            <a:rect l="l" t="t" r="r" b="b"/>
            <a:pathLst>
              <a:path w="4574532" h="8223972">
                <a:moveTo>
                  <a:pt x="0" y="0"/>
                </a:moveTo>
                <a:lnTo>
                  <a:pt x="4574532" y="0"/>
                </a:lnTo>
                <a:lnTo>
                  <a:pt x="4574532" y="8223972"/>
                </a:lnTo>
                <a:lnTo>
                  <a:pt x="0" y="8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" r="-46253" b="-287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98056" y="2486376"/>
            <a:ext cx="8479935" cy="92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2670" b="1" dirty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Features:</a:t>
            </a:r>
          </a:p>
          <a:p>
            <a:pPr algn="l">
              <a:lnSpc>
                <a:spcPts val="3738"/>
              </a:lnSpc>
            </a:pPr>
            <a:endParaRPr lang="en-US" sz="267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63739" y="206252"/>
            <a:ext cx="10333804" cy="134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00A9C-F439-8EE8-8D19-E1F759B369F5}"/>
              </a:ext>
            </a:extLst>
          </p:cNvPr>
          <p:cNvSpPr txBox="1"/>
          <p:nvPr/>
        </p:nvSpPr>
        <p:spPr>
          <a:xfrm>
            <a:off x="6248400" y="3267127"/>
            <a:ext cx="10333804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This project highlights product-level performance through the following key 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Category comparison using average customer ratings.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Sentiment analysis across categories to capture customer perceptions.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Correlation between sales volume and customer satisfaction.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Product-level summary including sales, ratings, and sentiment 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Interactive exploration with slicers (Region, Age Group, Customer Segment, Item Type).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3451" y="1976083"/>
            <a:ext cx="2698427" cy="269841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09" t="-10338" r="-5456" b="-832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69245" y="-2187399"/>
            <a:ext cx="3038994" cy="142759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4303163" y="1976083"/>
            <a:ext cx="2698427" cy="269841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r="-12061" b="-1206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732874" y="1976083"/>
            <a:ext cx="2698427" cy="269841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5047" b="-2504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1164726" y="1976083"/>
            <a:ext cx="2698427" cy="269841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2811" b="-2052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596578" y="1976083"/>
            <a:ext cx="2698427" cy="269841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36" b="-1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16009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1917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47565" y="4783719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0841" y="412715"/>
            <a:ext cx="67063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MILESTONES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3451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&amp; Cleaning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Gathered dataset and ensured accuracy through preprocessing.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93192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2504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03163" y="5805764"/>
            <a:ext cx="2698427" cy="237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measures and customer segments (New, Regular, Loyal).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32874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&amp; Product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interactive dashboards for sales and product insights.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164726" y="5805764"/>
            <a:ext cx="2698427" cy="3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Insights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 customer demographics, segmentation, and loyalty.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596578" y="5707933"/>
            <a:ext cx="2698427" cy="280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Trends &amp; Recommendations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key trends and suggested strategic improvements.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3">
                  <a:lumMod val="75000"/>
                </a:scheme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BFCA49-A9C5-4703-9D27-E0342085CF0A}"/>
              </a:ext>
            </a:extLst>
          </p:cNvPr>
          <p:cNvSpPr txBox="1"/>
          <p:nvPr/>
        </p:nvSpPr>
        <p:spPr>
          <a:xfrm>
            <a:off x="2070538" y="-77681"/>
            <a:ext cx="14007662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48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SENTIMENTAL LOGIC – DAX 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7D711-9C0E-368C-63CA-AB0C9B141EE8}"/>
              </a:ext>
            </a:extLst>
          </p:cNvPr>
          <p:cNvSpPr txBox="1"/>
          <p:nvPr/>
        </p:nvSpPr>
        <p:spPr>
          <a:xfrm>
            <a:off x="7620000" y="2552700"/>
            <a:ext cx="907868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 err="1">
                <a:solidFill>
                  <a:schemeClr val="bg1"/>
                </a:solidFill>
              </a:rPr>
              <a:t>Avg</a:t>
            </a:r>
            <a:r>
              <a:rPr lang="en-IN" sz="2800" dirty="0">
                <a:solidFill>
                  <a:schemeClr val="bg1"/>
                </a:solidFill>
              </a:rPr>
              <a:t> Rating = AVERAGE([Rating])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Positive Reviews = CALCULATE(COUNTROWS(Table), Table[Sentiment] = "Positive")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Negative Reviews = CALCULATE(COUNTROWS(Table), Table[Sentiment] = "Negative")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Neutral Reviews = CALCULATE(COUNTROWS(Table), Table[Sentiment] = "Neutral")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Positive % = DIVIDE([Positive Reviews], [Total Reviews], 0)</a:t>
            </a:r>
          </a:p>
          <a:p>
            <a:endParaRPr lang="en-IN" sz="2800" dirty="0">
              <a:solidFill>
                <a:schemeClr val="bg1"/>
              </a:solidFill>
            </a:endParaRPr>
          </a:p>
          <a:p>
            <a:r>
              <a:rPr lang="en-IN" sz="2800" dirty="0">
                <a:solidFill>
                  <a:schemeClr val="bg1"/>
                </a:solidFill>
              </a:rPr>
              <a:t>Negative % = DIVIDE([Negative Reviews], [Total Reviews], 0)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DC3BF72-33E4-5389-1D01-7A2208F09D2B}"/>
              </a:ext>
            </a:extLst>
          </p:cNvPr>
          <p:cNvGrpSpPr/>
          <p:nvPr/>
        </p:nvGrpSpPr>
        <p:grpSpPr>
          <a:xfrm>
            <a:off x="685800" y="4152900"/>
            <a:ext cx="4953000" cy="4724399"/>
            <a:chOff x="4067944" y="1729492"/>
            <a:chExt cx="2842730" cy="2542719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DA3F1C48-55DA-1417-2ACF-10FFD9B32661}"/>
                </a:ext>
              </a:extLst>
            </p:cNvPr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C2A458EA-9038-CBE3-3C17-76CD47AF894F}"/>
                </a:ext>
              </a:extLst>
            </p:cNvPr>
            <p:cNvSpPr>
              <a:spLocks/>
            </p:cNvSpPr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2">
              <a:extLst>
                <a:ext uri="{FF2B5EF4-FFF2-40B4-BE49-F238E27FC236}">
                  <a16:creationId xmlns:a16="http://schemas.microsoft.com/office/drawing/2014/main" id="{1CA39BDD-DAB3-B07F-3839-0F4EF61229A4}"/>
                </a:ext>
              </a:extLst>
            </p:cNvPr>
            <p:cNvSpPr>
              <a:spLocks/>
            </p:cNvSpPr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">
              <a:extLst>
                <a:ext uri="{FF2B5EF4-FFF2-40B4-BE49-F238E27FC236}">
                  <a16:creationId xmlns:a16="http://schemas.microsoft.com/office/drawing/2014/main" id="{4BAE913F-C704-7D66-3DB1-6242F894E846}"/>
                </a:ext>
              </a:extLst>
            </p:cNvPr>
            <p:cNvSpPr>
              <a:spLocks/>
            </p:cNvSpPr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2C9B8EB8-61DA-54B3-EC7A-CEE86A5E969A}"/>
                </a:ext>
              </a:extLst>
            </p:cNvPr>
            <p:cNvSpPr>
              <a:spLocks/>
            </p:cNvSpPr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rapezoid 9">
              <a:extLst>
                <a:ext uri="{FF2B5EF4-FFF2-40B4-BE49-F238E27FC236}">
                  <a16:creationId xmlns:a16="http://schemas.microsoft.com/office/drawing/2014/main" id="{28EF609D-9018-E2E6-3E9F-F81E9BA3E42C}"/>
                </a:ext>
              </a:extLst>
            </p:cNvPr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4">
            <a:extLst>
              <a:ext uri="{FF2B5EF4-FFF2-40B4-BE49-F238E27FC236}">
                <a16:creationId xmlns:a16="http://schemas.microsoft.com/office/drawing/2014/main" id="{8B634E0E-6849-D934-B5E1-CBFFCAE835E0}"/>
              </a:ext>
            </a:extLst>
          </p:cNvPr>
          <p:cNvGrpSpPr/>
          <p:nvPr/>
        </p:nvGrpSpPr>
        <p:grpSpPr>
          <a:xfrm>
            <a:off x="3507676" y="3556083"/>
            <a:ext cx="974451" cy="848309"/>
            <a:chOff x="4079225" y="4910219"/>
            <a:chExt cx="1447811" cy="1243973"/>
          </a:xfrm>
          <a:solidFill>
            <a:srgbClr val="FFC000"/>
          </a:solidFill>
        </p:grpSpPr>
        <p:sp>
          <p:nvSpPr>
            <p:cNvPr id="20" name="자유형: 도형 15">
              <a:extLst>
                <a:ext uri="{FF2B5EF4-FFF2-40B4-BE49-F238E27FC236}">
                  <a16:creationId xmlns:a16="http://schemas.microsoft.com/office/drawing/2014/main" id="{41AAB905-4D0D-84C3-786B-714ADB93CD82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위쪽 모서리 16">
              <a:extLst>
                <a:ext uri="{FF2B5EF4-FFF2-40B4-BE49-F238E27FC236}">
                  <a16:creationId xmlns:a16="http://schemas.microsoft.com/office/drawing/2014/main" id="{962B61BA-F8DA-5CE4-9F24-04A17ACF216A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위쪽 모서리 17">
              <a:extLst>
                <a:ext uri="{FF2B5EF4-FFF2-40B4-BE49-F238E27FC236}">
                  <a16:creationId xmlns:a16="http://schemas.microsoft.com/office/drawing/2014/main" id="{8FE673E0-B8FD-3ADD-6B63-94FB661FD786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현 18">
              <a:extLst>
                <a:ext uri="{FF2B5EF4-FFF2-40B4-BE49-F238E27FC236}">
                  <a16:creationId xmlns:a16="http://schemas.microsoft.com/office/drawing/2014/main" id="{BC762FAB-8888-ADA1-1910-B7921D48D157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grpFill/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타원 19">
              <a:extLst>
                <a:ext uri="{FF2B5EF4-FFF2-40B4-BE49-F238E27FC236}">
                  <a16:creationId xmlns:a16="http://schemas.microsoft.com/office/drawing/2014/main" id="{FF0191F2-9235-E305-FC1B-566D0A932EA0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0">
              <a:extLst>
                <a:ext uri="{FF2B5EF4-FFF2-40B4-BE49-F238E27FC236}">
                  <a16:creationId xmlns:a16="http://schemas.microsoft.com/office/drawing/2014/main" id="{FCB6D103-904B-4AF2-E30E-B7409AAEF47A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1">
              <a:extLst>
                <a:ext uri="{FF2B5EF4-FFF2-40B4-BE49-F238E27FC236}">
                  <a16:creationId xmlns:a16="http://schemas.microsoft.com/office/drawing/2014/main" id="{E9C6A9A6-F003-35DE-043F-07D394F8FEF8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2">
              <a:extLst>
                <a:ext uri="{FF2B5EF4-FFF2-40B4-BE49-F238E27FC236}">
                  <a16:creationId xmlns:a16="http://schemas.microsoft.com/office/drawing/2014/main" id="{60204E5C-4659-2BC7-43B2-B12060CCB75D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FD646472-9E67-1898-892A-45693BCBEB48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4">
              <a:extLst>
                <a:ext uri="{FF2B5EF4-FFF2-40B4-BE49-F238E27FC236}">
                  <a16:creationId xmlns:a16="http://schemas.microsoft.com/office/drawing/2014/main" id="{773E8193-9426-3971-A557-78DE5EBB949B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136">
            <a:extLst>
              <a:ext uri="{FF2B5EF4-FFF2-40B4-BE49-F238E27FC236}">
                <a16:creationId xmlns:a16="http://schemas.microsoft.com/office/drawing/2014/main" id="{1358AE73-854F-A04E-A1BB-2987DA2A2A2E}"/>
              </a:ext>
            </a:extLst>
          </p:cNvPr>
          <p:cNvGrpSpPr/>
          <p:nvPr/>
        </p:nvGrpSpPr>
        <p:grpSpPr>
          <a:xfrm rot="5400000">
            <a:off x="860608" y="3855457"/>
            <a:ext cx="1040436" cy="799811"/>
            <a:chOff x="7978291" y="3739816"/>
            <a:chExt cx="1447811" cy="847685"/>
          </a:xfrm>
        </p:grpSpPr>
        <p:sp>
          <p:nvSpPr>
            <p:cNvPr id="31" name="사각형: 둥근 위쪽 모서리 137">
              <a:extLst>
                <a:ext uri="{FF2B5EF4-FFF2-40B4-BE49-F238E27FC236}">
                  <a16:creationId xmlns:a16="http://schemas.microsoft.com/office/drawing/2014/main" id="{90FB3555-379B-FEF2-3AB2-C8F82B6A93AF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위쪽 모서리 138">
              <a:extLst>
                <a:ext uri="{FF2B5EF4-FFF2-40B4-BE49-F238E27FC236}">
                  <a16:creationId xmlns:a16="http://schemas.microsoft.com/office/drawing/2014/main" id="{CB2CBE1D-FCD9-8126-3673-C37ED4B0B6FE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139">
              <a:extLst>
                <a:ext uri="{FF2B5EF4-FFF2-40B4-BE49-F238E27FC236}">
                  <a16:creationId xmlns:a16="http://schemas.microsoft.com/office/drawing/2014/main" id="{3F55C716-4B66-1525-B2C4-C3FB666CFA67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위쪽 모서리 140">
              <a:extLst>
                <a:ext uri="{FF2B5EF4-FFF2-40B4-BE49-F238E27FC236}">
                  <a16:creationId xmlns:a16="http://schemas.microsoft.com/office/drawing/2014/main" id="{86C1259A-E4EE-0537-C482-B7056D6E6590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141">
            <a:extLst>
              <a:ext uri="{FF2B5EF4-FFF2-40B4-BE49-F238E27FC236}">
                <a16:creationId xmlns:a16="http://schemas.microsoft.com/office/drawing/2014/main" id="{D07F7AA5-32CC-B16D-C95B-8D1FCE864F46}"/>
              </a:ext>
            </a:extLst>
          </p:cNvPr>
          <p:cNvGrpSpPr/>
          <p:nvPr/>
        </p:nvGrpSpPr>
        <p:grpSpPr>
          <a:xfrm>
            <a:off x="2015104" y="3039803"/>
            <a:ext cx="1006855" cy="908787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39" name="그룹 142">
              <a:extLst>
                <a:ext uri="{FF2B5EF4-FFF2-40B4-BE49-F238E27FC236}">
                  <a16:creationId xmlns:a16="http://schemas.microsoft.com/office/drawing/2014/main" id="{B932B800-6A2B-723F-25A9-9A9104F835B8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42" name="사다리꼴 145">
                <a:extLst>
                  <a:ext uri="{FF2B5EF4-FFF2-40B4-BE49-F238E27FC236}">
                    <a16:creationId xmlns:a16="http://schemas.microsoft.com/office/drawing/2014/main" id="{84AB9852-E5C0-FBD7-9F74-C9ADD0C5B846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다리꼴 146">
                <a:extLst>
                  <a:ext uri="{FF2B5EF4-FFF2-40B4-BE49-F238E27FC236}">
                    <a16:creationId xmlns:a16="http://schemas.microsoft.com/office/drawing/2014/main" id="{22CA5896-7E76-B754-CAD3-7516F92603AC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다리꼴 147">
                <a:extLst>
                  <a:ext uri="{FF2B5EF4-FFF2-40B4-BE49-F238E27FC236}">
                    <a16:creationId xmlns:a16="http://schemas.microsoft.com/office/drawing/2014/main" id="{527A3319-C8F5-8EF9-4583-AFD5086B4FEC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148">
                <a:extLst>
                  <a:ext uri="{FF2B5EF4-FFF2-40B4-BE49-F238E27FC236}">
                    <a16:creationId xmlns:a16="http://schemas.microsoft.com/office/drawing/2014/main" id="{2B31B7C8-4736-A4FC-069D-60895728D359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다리꼴 149">
                <a:extLst>
                  <a:ext uri="{FF2B5EF4-FFF2-40B4-BE49-F238E27FC236}">
                    <a16:creationId xmlns:a16="http://schemas.microsoft.com/office/drawing/2014/main" id="{9281B43D-B2B0-C15F-6599-1B216051D53C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다리꼴 150">
                <a:extLst>
                  <a:ext uri="{FF2B5EF4-FFF2-40B4-BE49-F238E27FC236}">
                    <a16:creationId xmlns:a16="http://schemas.microsoft.com/office/drawing/2014/main" id="{215D6C99-3E32-B096-F86D-7BA51EA728F2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사다리꼴 143">
              <a:extLst>
                <a:ext uri="{FF2B5EF4-FFF2-40B4-BE49-F238E27FC236}">
                  <a16:creationId xmlns:a16="http://schemas.microsoft.com/office/drawing/2014/main" id="{452EF7A3-DA35-CEC9-0F94-C189AC59B92B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144">
              <a:extLst>
                <a:ext uri="{FF2B5EF4-FFF2-40B4-BE49-F238E27FC236}">
                  <a16:creationId xmlns:a16="http://schemas.microsoft.com/office/drawing/2014/main" id="{410979CD-2FA0-1347-7C7C-2D3FB97F2440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151">
            <a:extLst>
              <a:ext uri="{FF2B5EF4-FFF2-40B4-BE49-F238E27FC236}">
                <a16:creationId xmlns:a16="http://schemas.microsoft.com/office/drawing/2014/main" id="{1BA7F7E3-F077-3B1A-9463-99D14B2B91E6}"/>
              </a:ext>
            </a:extLst>
          </p:cNvPr>
          <p:cNvGrpSpPr/>
          <p:nvPr/>
        </p:nvGrpSpPr>
        <p:grpSpPr>
          <a:xfrm rot="4568227">
            <a:off x="3533632" y="2193200"/>
            <a:ext cx="721487" cy="988194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49" name="자유형: 도형 152">
              <a:extLst>
                <a:ext uri="{FF2B5EF4-FFF2-40B4-BE49-F238E27FC236}">
                  <a16:creationId xmlns:a16="http://schemas.microsoft.com/office/drawing/2014/main" id="{A37376D7-E491-5DD0-1974-E0AB6D3F108A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자유형: 도형 153">
              <a:extLst>
                <a:ext uri="{FF2B5EF4-FFF2-40B4-BE49-F238E27FC236}">
                  <a16:creationId xmlns:a16="http://schemas.microsoft.com/office/drawing/2014/main" id="{F6EB29A0-F7ED-ED29-4642-AB93AC36D0DA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136">
            <a:extLst>
              <a:ext uri="{FF2B5EF4-FFF2-40B4-BE49-F238E27FC236}">
                <a16:creationId xmlns:a16="http://schemas.microsoft.com/office/drawing/2014/main" id="{06E8AD37-EFA5-CBB2-ABBA-AE4600AEF19E}"/>
              </a:ext>
            </a:extLst>
          </p:cNvPr>
          <p:cNvGrpSpPr/>
          <p:nvPr/>
        </p:nvGrpSpPr>
        <p:grpSpPr>
          <a:xfrm rot="5400000">
            <a:off x="4836616" y="4469716"/>
            <a:ext cx="1040436" cy="799811"/>
            <a:chOff x="7978291" y="3739816"/>
            <a:chExt cx="1447811" cy="847685"/>
          </a:xfrm>
        </p:grpSpPr>
        <p:sp>
          <p:nvSpPr>
            <p:cNvPr id="52" name="사각형: 둥근 위쪽 모서리 137">
              <a:extLst>
                <a:ext uri="{FF2B5EF4-FFF2-40B4-BE49-F238E27FC236}">
                  <a16:creationId xmlns:a16="http://schemas.microsoft.com/office/drawing/2014/main" id="{BC600359-F4B6-0F5A-ACFC-149E0EB06A45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사각형: 둥근 위쪽 모서리 138">
              <a:extLst>
                <a:ext uri="{FF2B5EF4-FFF2-40B4-BE49-F238E27FC236}">
                  <a16:creationId xmlns:a16="http://schemas.microsoft.com/office/drawing/2014/main" id="{A5C5CBC2-1644-6990-DEC7-70CD89CFA4B8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139">
              <a:extLst>
                <a:ext uri="{FF2B5EF4-FFF2-40B4-BE49-F238E27FC236}">
                  <a16:creationId xmlns:a16="http://schemas.microsoft.com/office/drawing/2014/main" id="{1182D071-03F2-4AB9-C07A-5EBCD93A5C15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위쪽 모서리 140">
              <a:extLst>
                <a:ext uri="{FF2B5EF4-FFF2-40B4-BE49-F238E27FC236}">
                  <a16:creationId xmlns:a16="http://schemas.microsoft.com/office/drawing/2014/main" id="{4E687EEB-F107-41AD-848C-8D17730862F0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87" y="304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668" y="-98726"/>
            <a:ext cx="3964932" cy="10385726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02087" y="63738"/>
            <a:ext cx="138865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7200" u="sng" dirty="0">
                <a:solidFill>
                  <a:schemeClr val="bg1"/>
                </a:solidFill>
              </a:rPr>
              <a:t>Product Insights Dashboard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71155" y="7749340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12C1C2-005D-EA88-BEFD-853F6EFE0A46}"/>
              </a:ext>
            </a:extLst>
          </p:cNvPr>
          <p:cNvSpPr txBox="1"/>
          <p:nvPr/>
        </p:nvSpPr>
        <p:spPr>
          <a:xfrm>
            <a:off x="6629400" y="1953146"/>
            <a:ext cx="941315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Title: Product Insights &amp; Performance Dashboard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Visuals Included: Average Rating by Category (Bar Chart): Evaluates satisfaction across product categories.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Sentiment Distribution (Stacked Bar): Breaks down positive, neutral, and negative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Sales vs Ratings (Scatter Plot): Shows correlation between sales and customer satisfaction.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Product Performance Matrix: Consolidates sales, ratings, and sentiment % into one view.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bg1"/>
                </a:solidFill>
              </a:rPr>
              <a:t>Dynamic Slicers: Region, Age Group, Item Type, and Customer Segment.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B449BF-DD62-A3E7-F17B-0B71FBFF9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8" y="1890722"/>
            <a:ext cx="6723088" cy="6681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532</Words>
  <Application>Microsoft Office PowerPoint</Application>
  <PresentationFormat>Custom</PresentationFormat>
  <Paragraphs>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Modern No. 20</vt:lpstr>
      <vt:lpstr>Poppins Bold</vt:lpstr>
      <vt:lpstr>Poppins</vt:lpstr>
      <vt:lpstr>Algerian</vt:lpstr>
      <vt:lpstr>DM Serif Display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Brand Understand</dc:title>
  <dc:creator>varanasi vinaykumar</dc:creator>
  <cp:lastModifiedBy>varanasi vinaykumar</cp:lastModifiedBy>
  <cp:revision>10</cp:revision>
  <dcterms:created xsi:type="dcterms:W3CDTF">2006-08-16T00:00:00Z</dcterms:created>
  <dcterms:modified xsi:type="dcterms:W3CDTF">2025-09-24T00:49:20Z</dcterms:modified>
  <dc:identifier>DAGxP6er8cY</dc:identifier>
</cp:coreProperties>
</file>